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256" r:id="rId3"/>
    <p:sldId id="472" r:id="rId4"/>
    <p:sldId id="473" r:id="rId5"/>
    <p:sldId id="474" r:id="rId6"/>
    <p:sldId id="475" r:id="rId7"/>
    <p:sldId id="487" r:id="rId8"/>
    <p:sldId id="486" r:id="rId9"/>
    <p:sldId id="485" r:id="rId10"/>
    <p:sldId id="484" r:id="rId11"/>
    <p:sldId id="476" r:id="rId12"/>
    <p:sldId id="489" r:id="rId13"/>
    <p:sldId id="482" r:id="rId14"/>
    <p:sldId id="4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458989f-5645-4c1f-8c1f-e1b7ea4c7b5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458989f-5645-4c1f-8c1f-e1b7ea4c7b55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1: </a:t>
            </a:r>
            <a:r>
              <a:rPr lang="hr-HR" sz="2800" dirty="0"/>
              <a:t>Lesson 2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Parents and children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752" y="1417455"/>
            <a:ext cx="4012963" cy="51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" y="1063255"/>
            <a:ext cx="11108510" cy="4742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177" y="148856"/>
            <a:ext cx="237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9</a:t>
            </a:r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899991" y="2041451"/>
            <a:ext cx="8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rely 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1367" y="2781524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interested  in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3220" y="3236494"/>
            <a:ext cx="128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get on 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317958" y="4126831"/>
            <a:ext cx="8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turn to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6968" y="3691464"/>
            <a:ext cx="119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agree with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7579" y="4496163"/>
            <a:ext cx="118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argue with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1368" y="4981074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let</a:t>
            </a:r>
            <a:r>
              <a:rPr lang="hr-HR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1274" y="4981074"/>
            <a:ext cx="76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down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1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48" y="1964386"/>
            <a:ext cx="6713652" cy="489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6" y="0"/>
            <a:ext cx="5903495" cy="2630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885" y="2876030"/>
            <a:ext cx="3109229" cy="499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53175" y="3705225"/>
            <a:ext cx="396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How much time do you spend together?</a:t>
            </a:r>
          </a:p>
          <a:p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6467475" y="4419600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 they complain about anything?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6543676" y="5638800"/>
            <a:ext cx="23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 you mind it?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5124" y="6153150"/>
            <a:ext cx="446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Are your parents strict or permissive?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2725" y="4924425"/>
            <a:ext cx="375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 you talk about school?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306" y="3752458"/>
            <a:ext cx="428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1. How much time do you spend together?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66306" y="4203676"/>
            <a:ext cx="334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3. Do you ever argue with them?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306" y="4624761"/>
            <a:ext cx="293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4. Do you talk about school?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306" y="5043188"/>
            <a:ext cx="407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5. Are your parents strict or permissive?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306" y="5454134"/>
            <a:ext cx="184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6. Do you mind?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207" y="5882700"/>
            <a:ext cx="36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7. Do they complain about anything?</a:t>
            </a:r>
          </a:p>
        </p:txBody>
      </p:sp>
    </p:spTree>
    <p:extLst>
      <p:ext uri="{BB962C8B-B14F-4D97-AF65-F5344CB8AC3E}">
        <p14:creationId xmlns:p14="http://schemas.microsoft.com/office/powerpoint/2010/main" val="7871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  <p:bldP spid="26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4" y="946483"/>
            <a:ext cx="11720796" cy="5406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494" y="282341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Do</a:t>
            </a: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7053" y="2823410"/>
            <a:ext cx="431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Yes, we do. / No, we don’t 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63578" y="3587263"/>
            <a:ext cx="88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Do</a:t>
            </a:r>
            <a:endParaRPr lang="hr-H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97054" y="3484841"/>
            <a:ext cx="50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No, they don’t.  / Yes, they do</a:t>
            </a:r>
            <a:r>
              <a:rPr lang="hr-HR" dirty="0">
                <a:solidFill>
                  <a:srgbClr val="FF0000"/>
                </a:solidFill>
              </a:rPr>
              <a:t>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363578" y="4331368"/>
            <a:ext cx="88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Do</a:t>
            </a:r>
            <a:endParaRPr lang="hr-HR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97053" y="4261030"/>
            <a:ext cx="501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Yes, we do. / No, we don’t </a:t>
            </a:r>
            <a:endParaRPr lang="hr-HR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9620" y="5085347"/>
            <a:ext cx="86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Are</a:t>
            </a:r>
            <a:endParaRPr lang="hr-HR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497053" y="5037219"/>
            <a:ext cx="5309936" cy="53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Yes, they are. / No, they aren’t.</a:t>
            </a:r>
            <a:endParaRPr lang="hr-HR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703" y="336518"/>
            <a:ext cx="853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p. 10</a:t>
            </a:r>
          </a:p>
        </p:txBody>
      </p:sp>
    </p:spTree>
    <p:extLst>
      <p:ext uri="{BB962C8B-B14F-4D97-AF65-F5344CB8AC3E}">
        <p14:creationId xmlns:p14="http://schemas.microsoft.com/office/powerpoint/2010/main" val="26139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63" y="112573"/>
            <a:ext cx="11619866" cy="6320589"/>
          </a:xfrm>
          <a:prstGeom prst="rect">
            <a:avLst/>
          </a:prstGeom>
        </p:spPr>
      </p:pic>
      <p:sp>
        <p:nvSpPr>
          <p:cNvPr id="18" name="Minus 17"/>
          <p:cNvSpPr/>
          <p:nvPr/>
        </p:nvSpPr>
        <p:spPr>
          <a:xfrm flipV="1">
            <a:off x="6115356" y="1950058"/>
            <a:ext cx="37290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Minus 18"/>
          <p:cNvSpPr/>
          <p:nvPr/>
        </p:nvSpPr>
        <p:spPr>
          <a:xfrm>
            <a:off x="1971923" y="2361537"/>
            <a:ext cx="24649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Minus 19"/>
          <p:cNvSpPr/>
          <p:nvPr/>
        </p:nvSpPr>
        <p:spPr>
          <a:xfrm>
            <a:off x="4516341" y="2345635"/>
            <a:ext cx="58839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Minus 21"/>
          <p:cNvSpPr/>
          <p:nvPr/>
        </p:nvSpPr>
        <p:spPr>
          <a:xfrm>
            <a:off x="2095168" y="3530379"/>
            <a:ext cx="48900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Minus 22"/>
          <p:cNvSpPr/>
          <p:nvPr/>
        </p:nvSpPr>
        <p:spPr>
          <a:xfrm>
            <a:off x="6742706" y="3522428"/>
            <a:ext cx="80308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Minus 23"/>
          <p:cNvSpPr/>
          <p:nvPr/>
        </p:nvSpPr>
        <p:spPr>
          <a:xfrm>
            <a:off x="4282881" y="3906079"/>
            <a:ext cx="59126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Minus 24"/>
          <p:cNvSpPr/>
          <p:nvPr/>
        </p:nvSpPr>
        <p:spPr>
          <a:xfrm>
            <a:off x="2584174" y="4343679"/>
            <a:ext cx="4691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Minus 25"/>
          <p:cNvSpPr/>
          <p:nvPr/>
        </p:nvSpPr>
        <p:spPr>
          <a:xfrm>
            <a:off x="2496710" y="4699221"/>
            <a:ext cx="31805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Minus 26"/>
          <p:cNvSpPr/>
          <p:nvPr/>
        </p:nvSpPr>
        <p:spPr>
          <a:xfrm>
            <a:off x="3490623" y="5080883"/>
            <a:ext cx="707666" cy="760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Minus 27"/>
          <p:cNvSpPr/>
          <p:nvPr/>
        </p:nvSpPr>
        <p:spPr>
          <a:xfrm>
            <a:off x="7243638" y="5051067"/>
            <a:ext cx="30215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Minus 28"/>
          <p:cNvSpPr/>
          <p:nvPr/>
        </p:nvSpPr>
        <p:spPr>
          <a:xfrm flipV="1">
            <a:off x="3784820" y="5440681"/>
            <a:ext cx="62815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Minus 29"/>
          <p:cNvSpPr/>
          <p:nvPr/>
        </p:nvSpPr>
        <p:spPr>
          <a:xfrm>
            <a:off x="4619708" y="2759103"/>
            <a:ext cx="78717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3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en-US" sz="2000" dirty="0">
                <a:hlinkClick r:id="rId4"/>
              </a:rPr>
              <a:t>Lesson 2 Parents and children | Way to go 4 (e-sfera.hr)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C47DC-21B6-4874-8B4A-6701FDCBC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056" y="776836"/>
            <a:ext cx="6812944" cy="2306230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b="1" dirty="0"/>
              <a:t>Task </a:t>
            </a:r>
            <a:r>
              <a:rPr lang="en-US" b="1" dirty="0"/>
              <a:t>❶ Read the sentences below. Who usually says them? Write 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b="1" dirty="0"/>
              <a:t> for kids or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/>
              <a:t> for parents.</a:t>
            </a:r>
            <a:endParaRPr lang="hr-H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2"/>
            <a:ext cx="5274934" cy="6737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8423" y="2360428"/>
            <a:ext cx="3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7373" y="2397642"/>
            <a:ext cx="39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8893" y="3136306"/>
            <a:ext cx="37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7373" y="2729760"/>
            <a:ext cx="30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7373" y="3532518"/>
            <a:ext cx="3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3713" y="3901850"/>
            <a:ext cx="35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7977" y="3901850"/>
            <a:ext cx="3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8893" y="4271182"/>
            <a:ext cx="28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7736" y="4678326"/>
            <a:ext cx="3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7737" y="5087679"/>
            <a:ext cx="33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5581" y="5502349"/>
            <a:ext cx="38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7737" y="5871681"/>
            <a:ext cx="30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31559" y="6289158"/>
            <a:ext cx="26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14741" y="6283842"/>
            <a:ext cx="30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8463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25" y="171393"/>
            <a:ext cx="10671870" cy="51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183" y="3605348"/>
            <a:ext cx="4093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trust</a:t>
            </a:r>
          </a:p>
          <a:p>
            <a:r>
              <a:rPr lang="hr-HR" dirty="0">
                <a:solidFill>
                  <a:schemeClr val="accent1"/>
                </a:solidFill>
              </a:rPr>
              <a:t>support</a:t>
            </a:r>
          </a:p>
          <a:p>
            <a:r>
              <a:rPr lang="hr-HR" dirty="0">
                <a:solidFill>
                  <a:schemeClr val="accent1"/>
                </a:solidFill>
              </a:rPr>
              <a:t>caring</a:t>
            </a:r>
          </a:p>
          <a:p>
            <a:r>
              <a:rPr lang="hr-HR" dirty="0">
                <a:solidFill>
                  <a:schemeClr val="accent1"/>
                </a:solidFill>
              </a:rPr>
              <a:t>keep a promise</a:t>
            </a:r>
          </a:p>
          <a:p>
            <a:r>
              <a:rPr lang="hr-HR" dirty="0">
                <a:solidFill>
                  <a:schemeClr val="accent1"/>
                </a:solidFill>
              </a:rPr>
              <a:t>understanding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1131" y="3675017"/>
            <a:ext cx="4406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stubborn</a:t>
            </a:r>
          </a:p>
          <a:p>
            <a:r>
              <a:rPr lang="hr-HR" dirty="0">
                <a:solidFill>
                  <a:srgbClr val="FF0000"/>
                </a:solidFill>
              </a:rPr>
              <a:t>violent</a:t>
            </a:r>
          </a:p>
          <a:p>
            <a:r>
              <a:rPr lang="hr-HR" dirty="0">
                <a:solidFill>
                  <a:srgbClr val="FF0000"/>
                </a:solidFill>
              </a:rPr>
              <a:t>talk back</a:t>
            </a:r>
          </a:p>
          <a:p>
            <a:r>
              <a:rPr lang="hr-HR" dirty="0">
                <a:solidFill>
                  <a:srgbClr val="FF0000"/>
                </a:solidFill>
              </a:rPr>
              <a:t>get on your nerves</a:t>
            </a:r>
          </a:p>
          <a:p>
            <a:r>
              <a:rPr lang="hr-HR" dirty="0">
                <a:solidFill>
                  <a:srgbClr val="FF0000"/>
                </a:solidFill>
              </a:rPr>
              <a:t>embarrassing</a:t>
            </a:r>
          </a:p>
        </p:txBody>
      </p:sp>
    </p:spTree>
    <p:extLst>
      <p:ext uri="{BB962C8B-B14F-4D97-AF65-F5344CB8AC3E}">
        <p14:creationId xmlns:p14="http://schemas.microsoft.com/office/powerpoint/2010/main" val="19675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48" y="220367"/>
            <a:ext cx="6462001" cy="5318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977052" y="1471749"/>
            <a:ext cx="35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7052" y="1841081"/>
            <a:ext cx="35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6857" y="221041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72215" y="2335258"/>
            <a:ext cx="27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7315" y="2579745"/>
            <a:ext cx="40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7247" y="2764411"/>
            <a:ext cx="32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47611" y="4171406"/>
            <a:ext cx="7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argue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2617" y="5077097"/>
            <a:ext cx="69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baby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7052" y="4389120"/>
            <a:ext cx="8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violent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1990" y="4641668"/>
            <a:ext cx="77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long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6857" y="4824549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stubborn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E1DDD-AFFB-A099-0A32-84B66D0EA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4" t="44348" r="33669" b="12507"/>
          <a:stretch/>
        </p:blipFill>
        <p:spPr>
          <a:xfrm>
            <a:off x="853498" y="470094"/>
            <a:ext cx="3968088" cy="2958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D83B0A-B1D7-E742-ACA6-6F5287751E91}"/>
              </a:ext>
            </a:extLst>
          </p:cNvPr>
          <p:cNvSpPr txBox="1"/>
          <p:nvPr/>
        </p:nvSpPr>
        <p:spPr>
          <a:xfrm>
            <a:off x="792699" y="3429000"/>
            <a:ext cx="3034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https://www.e-sfera.hr/dodatni-digitalni-sadrzaji/e458989f-5645-4c1f-8c1f-e1b7ea4c7b55/</a:t>
            </a:r>
            <a:endParaRPr lang="hr-HR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647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93" y="631228"/>
            <a:ext cx="9118542" cy="5916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734" y="5126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2734" y="4572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2734" y="48212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2734" y="4202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2734" y="3833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8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3515" cy="3909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83" y="1440752"/>
            <a:ext cx="6223590" cy="2284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3966" y="3074126"/>
            <a:ext cx="29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755" y="3013166"/>
            <a:ext cx="37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8126" y="3074126"/>
            <a:ext cx="36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3978" y="3178629"/>
            <a:ext cx="46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80778" y="317862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32956" y="3178629"/>
            <a:ext cx="51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59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121" y="825938"/>
            <a:ext cx="2782705" cy="5809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5897" y="2159726"/>
            <a:ext cx="39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You can get in touch with your parents</a:t>
            </a:r>
            <a:r>
              <a:rPr lang="hr-HR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5233" y="2438400"/>
            <a:ext cx="364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You can use the Internet all the time</a:t>
            </a:r>
            <a:r>
              <a:rPr lang="hr-HR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2433" y="2725671"/>
            <a:ext cx="711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You can make videos, play quizzes and look up words in online dictionaries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5897" y="3448594"/>
            <a:ext cx="351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They can distract you from studying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5909" y="3709851"/>
            <a:ext cx="641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Students don’t pay attention in class if they use mobile phones.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4411" y="3971109"/>
            <a:ext cx="462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People talk loudly on the phone and that’s rude</a:t>
            </a:r>
          </a:p>
        </p:txBody>
      </p:sp>
    </p:spTree>
    <p:extLst>
      <p:ext uri="{BB962C8B-B14F-4D97-AF65-F5344CB8AC3E}">
        <p14:creationId xmlns:p14="http://schemas.microsoft.com/office/powerpoint/2010/main" val="38361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067" y="735887"/>
            <a:ext cx="3139918" cy="5382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988" y="825336"/>
            <a:ext cx="83124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Give your opinion about mobile phones and start your sentences like this:</a:t>
            </a:r>
            <a:endParaRPr lang="hr-HR" sz="3600" b="1" dirty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987" y="2239014"/>
            <a:ext cx="4846190" cy="38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5" y="0"/>
            <a:ext cx="11746786" cy="5209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7898" y="414669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on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205" y="451883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with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5156791" y="361507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with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5188688" y="4146698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down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5188688" y="4516030"/>
            <a:ext cx="38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to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8463516" y="361507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on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8495414" y="414669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in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765544" y="5699051"/>
            <a:ext cx="2324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9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852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353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1: Lesson 2  Parents and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68</cp:revision>
  <dcterms:created xsi:type="dcterms:W3CDTF">2021-09-01T06:25:32Z</dcterms:created>
  <dcterms:modified xsi:type="dcterms:W3CDTF">2022-09-20T07:36:43Z</dcterms:modified>
</cp:coreProperties>
</file>